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"/>
  </p:sldMasterIdLst>
  <p:notesMasterIdLst>
    <p:notesMasterId r:id="rId15"/>
  </p:notesMasterIdLst>
  <p:handoutMasterIdLst>
    <p:handoutMasterId r:id="rId16"/>
  </p:handoutMasterIdLst>
  <p:sldIdLst>
    <p:sldId id="595" r:id="rId2"/>
    <p:sldId id="600" r:id="rId3"/>
    <p:sldId id="601" r:id="rId4"/>
    <p:sldId id="602" r:id="rId5"/>
    <p:sldId id="604" r:id="rId6"/>
    <p:sldId id="605" r:id="rId7"/>
    <p:sldId id="606" r:id="rId8"/>
    <p:sldId id="607" r:id="rId9"/>
    <p:sldId id="603" r:id="rId10"/>
    <p:sldId id="596" r:id="rId11"/>
    <p:sldId id="597" r:id="rId12"/>
    <p:sldId id="598" r:id="rId13"/>
    <p:sldId id="599" r:id="rId14"/>
  </p:sldIdLst>
  <p:sldSz cx="9144000" cy="6858000" type="screen4x3"/>
  <p:notesSz cx="7302500" cy="9586913"/>
  <p:custDataLst>
    <p:tags r:id="rId17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7676"/>
    <a:srgbClr val="8B3735"/>
    <a:srgbClr val="A8A8DC"/>
    <a:srgbClr val="8F8FD1"/>
    <a:srgbClr val="BBBBE3"/>
    <a:srgbClr val="7F7F7F"/>
    <a:srgbClr val="000000"/>
    <a:srgbClr val="404040"/>
    <a:srgbClr val="001B3C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6" autoAdjust="0"/>
    <p:restoredTop sz="83211" autoAdjust="0"/>
  </p:normalViewPr>
  <p:slideViewPr>
    <p:cSldViewPr snapToObjects="1">
      <p:cViewPr>
        <p:scale>
          <a:sx n="69" d="100"/>
          <a:sy n="69" d="100"/>
        </p:scale>
        <p:origin x="952" y="5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tags" Target="tags/tag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Worksheet1.xlsx"/><Relationship Id="rId3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0364741641337386"/>
          <c:y val="0.0460992907801418"/>
          <c:w val="0.800574707341393"/>
          <c:h val="0.867021276595745"/>
        </c:manualLayout>
      </c:layout>
      <c:lineChart>
        <c:grouping val="standard"/>
        <c:varyColors val="0"/>
        <c:ser>
          <c:idx val="1"/>
          <c:order val="0"/>
          <c:tx>
            <c:v>Spiral SSE</c:v>
          </c:tx>
          <c:spPr>
            <a:ln w="50800">
              <a:solidFill>
                <a:srgbClr val="A03232"/>
              </a:solidFill>
              <a:prstDash val="solid"/>
            </a:ln>
          </c:spPr>
          <c:marker>
            <c:symbol val="circle"/>
            <c:size val="9"/>
            <c:spPr>
              <a:solidFill>
                <a:srgbClr val="A03232"/>
              </a:solidFill>
              <a:ln>
                <a:solidFill>
                  <a:srgbClr val="A03232"/>
                </a:solidFill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float'!$AX$4:$AX$13</c:f>
              <c:numCache>
                <c:formatCode>General</c:formatCode>
                <c:ptCount val="10"/>
                <c:pt idx="0">
                  <c:v>4.155844155844156</c:v>
                </c:pt>
                <c:pt idx="1">
                  <c:v>4.878048780487806</c:v>
                </c:pt>
                <c:pt idx="2">
                  <c:v>5.765765765765766</c:v>
                </c:pt>
                <c:pt idx="3">
                  <c:v>6.248256624825663</c:v>
                </c:pt>
                <c:pt idx="4">
                  <c:v>6.217364905889496</c:v>
                </c:pt>
                <c:pt idx="5">
                  <c:v>5.684678016284234</c:v>
                </c:pt>
                <c:pt idx="6">
                  <c:v>5.535135135135135</c:v>
                </c:pt>
                <c:pt idx="7">
                  <c:v>5.336871031934047</c:v>
                </c:pt>
                <c:pt idx="8">
                  <c:v>5.29575279591441</c:v>
                </c:pt>
                <c:pt idx="9">
                  <c:v>5.182640179866269</c:v>
                </c:pt>
              </c:numCache>
            </c:numRef>
          </c:val>
          <c:smooth val="0"/>
        </c:ser>
        <c:ser>
          <c:idx val="2"/>
          <c:order val="1"/>
          <c:tx>
            <c:v>Intel MKL interl.</c:v>
          </c:tx>
          <c:spPr>
            <a:ln w="28673">
              <a:solidFill>
                <a:srgbClr val="D6D6F5">
                  <a:lumMod val="50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D6D6F5">
                  <a:lumMod val="50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float'!$AY$4:$AY$13</c:f>
              <c:numCache>
                <c:formatCode>General</c:formatCode>
                <c:ptCount val="10"/>
                <c:pt idx="0">
                  <c:v>0.577864487</c:v>
                </c:pt>
                <c:pt idx="1">
                  <c:v>1.211267175</c:v>
                </c:pt>
                <c:pt idx="2">
                  <c:v>1.966102102</c:v>
                </c:pt>
                <c:pt idx="3">
                  <c:v>2.955980871</c:v>
                </c:pt>
                <c:pt idx="4">
                  <c:v>4.130693602</c:v>
                </c:pt>
                <c:pt idx="5">
                  <c:v>5.147953405999999</c:v>
                </c:pt>
                <c:pt idx="6">
                  <c:v>5.064466822999999</c:v>
                </c:pt>
                <c:pt idx="7">
                  <c:v>5.593560843999999</c:v>
                </c:pt>
                <c:pt idx="8">
                  <c:v>5.270616909999998</c:v>
                </c:pt>
                <c:pt idx="9">
                  <c:v>4.060841173</c:v>
                </c:pt>
              </c:numCache>
            </c:numRef>
          </c:val>
          <c:smooth val="0"/>
        </c:ser>
        <c:ser>
          <c:idx val="5"/>
          <c:order val="2"/>
          <c:tx>
            <c:v>Spiral C</c:v>
          </c:tx>
          <c:spPr>
            <a:ln w="28673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FFFFFF">
                  <a:lumMod val="50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float'!$BB$4:$BB$13</c:f>
              <c:numCache>
                <c:formatCode>General</c:formatCode>
                <c:ptCount val="10"/>
                <c:pt idx="0">
                  <c:v>1.767955801104972</c:v>
                </c:pt>
                <c:pt idx="1">
                  <c:v>2.0</c:v>
                </c:pt>
                <c:pt idx="2">
                  <c:v>1.937436932391524</c:v>
                </c:pt>
                <c:pt idx="3">
                  <c:v>1.980548187444739</c:v>
                </c:pt>
                <c:pt idx="4">
                  <c:v>1.906890130353817</c:v>
                </c:pt>
                <c:pt idx="5">
                  <c:v>1.881123448726323</c:v>
                </c:pt>
                <c:pt idx="6">
                  <c:v>1.765334620556494</c:v>
                </c:pt>
                <c:pt idx="7">
                  <c:v>1.733243060257279</c:v>
                </c:pt>
                <c:pt idx="8">
                  <c:v>1.702021566142403</c:v>
                </c:pt>
                <c:pt idx="9">
                  <c:v>1.693838015288059</c:v>
                </c:pt>
              </c:numCache>
            </c:numRef>
          </c:val>
          <c:smooth val="0"/>
        </c:ser>
        <c:ser>
          <c:idx val="6"/>
          <c:order val="3"/>
          <c:tx>
            <c:v>Spiral C vect</c:v>
          </c:tx>
          <c:spPr>
            <a:ln w="28673">
              <a:solidFill>
                <a:srgbClr val="000000">
                  <a:lumMod val="65000"/>
                  <a:lumOff val="35000"/>
                </a:srgbClr>
              </a:solidFill>
              <a:prstDash val="solid"/>
            </a:ln>
          </c:spPr>
          <c:marker>
            <c:symbol val="circle"/>
            <c:size val="6"/>
            <c:spPr>
              <a:solidFill>
                <a:srgbClr val="000000">
                  <a:lumMod val="65000"/>
                  <a:lumOff val="35000"/>
                </a:srgbClr>
              </a:solidFill>
              <a:ln>
                <a:noFill/>
                <a:prstDash val="solid"/>
              </a:ln>
            </c:spPr>
          </c:marker>
          <c:cat>
            <c:numRef>
              <c:f>'G:\Franz\Presentations\HPEC\[Runtimes.xls]Pentium 4 float'!$AV$4:$AV$20</c:f>
              <c:numCache>
                <c:formatCode>General</c:formatCode>
                <c:ptCount val="17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11.0</c:v>
                </c:pt>
                <c:pt idx="8">
                  <c:v>12.0</c:v>
                </c:pt>
                <c:pt idx="9">
                  <c:v>13.0</c:v>
                </c:pt>
                <c:pt idx="10">
                  <c:v>14.0</c:v>
                </c:pt>
                <c:pt idx="11">
                  <c:v>15.0</c:v>
                </c:pt>
                <c:pt idx="12">
                  <c:v>16.0</c:v>
                </c:pt>
                <c:pt idx="13">
                  <c:v>17.0</c:v>
                </c:pt>
                <c:pt idx="14">
                  <c:v>18.0</c:v>
                </c:pt>
                <c:pt idx="15">
                  <c:v>19.0</c:v>
                </c:pt>
                <c:pt idx="16">
                  <c:v>20.0</c:v>
                </c:pt>
              </c:numCache>
            </c:numRef>
          </c:cat>
          <c:val>
            <c:numRef>
              <c:f>'G:\Franz\Presentations\HPEC\[Runtimes.xls]Pentium 4 float'!$BC$4:$BC$13</c:f>
              <c:numCache>
                <c:formatCode>General</c:formatCode>
                <c:ptCount val="10"/>
                <c:pt idx="0">
                  <c:v>1.807909604519774</c:v>
                </c:pt>
                <c:pt idx="1">
                  <c:v>2.614379084967321</c:v>
                </c:pt>
                <c:pt idx="2">
                  <c:v>2.922374429223743</c:v>
                </c:pt>
                <c:pt idx="3">
                  <c:v>3.135059482155353</c:v>
                </c:pt>
                <c:pt idx="4">
                  <c:v>2.52465483234714</c:v>
                </c:pt>
                <c:pt idx="5">
                  <c:v>2.655907780979827</c:v>
                </c:pt>
                <c:pt idx="6">
                  <c:v>2.727175881538298</c:v>
                </c:pt>
                <c:pt idx="7">
                  <c:v>2.341301184784867</c:v>
                </c:pt>
                <c:pt idx="8">
                  <c:v>2.407193370815131</c:v>
                </c:pt>
                <c:pt idx="9">
                  <c:v>2.413047714429434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0398256"/>
        <c:axId val="390893056"/>
      </c:lineChart>
      <c:catAx>
        <c:axId val="4703982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19050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Gill Sans MT" pitchFamily="34" charset="0"/>
                <a:ea typeface="Arial"/>
                <a:cs typeface="Arial"/>
              </a:defRPr>
            </a:pPr>
            <a:endParaRPr lang="en-US"/>
          </a:p>
        </c:txPr>
        <c:crossAx val="39089305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390893056"/>
        <c:scaling>
          <c:orientation val="minMax"/>
        </c:scaling>
        <c:delete val="0"/>
        <c:axPos val="l"/>
        <c:majorGridlines>
          <c:spPr>
            <a:ln w="15875">
              <a:solidFill>
                <a:srgbClr val="FFFFFF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2389">
            <a:noFill/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Gill Sans MT" pitchFamily="34" charset="0"/>
                <a:ea typeface="Arial"/>
                <a:cs typeface="Arial"/>
              </a:defRPr>
            </a:pPr>
            <a:endParaRPr lang="en-US"/>
          </a:p>
        </c:txPr>
        <c:crossAx val="470398256"/>
        <c:crosses val="autoZero"/>
        <c:crossBetween val="midCat"/>
      </c:valAx>
      <c:spPr>
        <a:solidFill>
          <a:srgbClr val="808080">
            <a:lumMod val="20000"/>
            <a:lumOff val="80000"/>
          </a:srgbClr>
        </a:solidFill>
        <a:ln w="19050">
          <a:noFill/>
          <a:prstDash val="solid"/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696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  <c:userShapes r:id="rId3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0.46325</cdr:x>
      <cdr:y>0.39275</cdr:y>
    </cdr:from>
    <cdr:to>
      <cdr:x>0.47125</cdr:x>
      <cdr:y>0.431</cdr:y>
    </cdr:to>
    <cdr:sp macro="" textlink="">
      <cdr:nvSpPr>
        <cdr:cNvPr id="1025" name="Text Box 1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4355094" y="2109892"/>
          <a:ext cx="75210" cy="205483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  <a:effectLst xmlns:a="http://schemas.openxmlformats.org/drawingml/2006/main"/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rgbClr xmlns:mc="http://schemas.openxmlformats.org/markup-compatibility/2006" val="000000" mc:Ignorable="a14" a14:legacySpreadsheetColorIndex="64"/>
              </a:solidFill>
            </a14:hiddenFill>
          </a:ext>
          <a:ext uri="{91240B29-F687-4F45-9708-019B960494DF}">
            <a14:hiddenLine xmlns:a14="http://schemas.microsoft.com/office/drawing/2010/main" w="1">
              <a:solidFill>
                <a:srgbClr xmlns:mc="http://schemas.openxmlformats.org/markup-compatibility/2006" val="FFFFFF" mc:Ignorable="a14" a14:legacySpreadsheetColorIndex="65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cdr:spPr>
      <cdr:txBody>
        <a:bodyPr xmlns:a="http://schemas.openxmlformats.org/drawingml/2006/main" vertOverflow="clip" wrap="square" lIns="27432" tIns="22860" rIns="27432" bIns="22860" anchor="ctr" upright="1"/>
        <a:lstStyle xmlns:a="http://schemas.openxmlformats.org/drawingml/2006/main"/>
        <a:p xmlns:a="http://schemas.openxmlformats.org/drawingml/2006/main">
          <a:pPr algn="ctr" rtl="0">
            <a:defRPr sz="1000"/>
          </a:pPr>
          <a:r>
            <a:rPr lang="en-US" sz="925" b="0" i="0" u="none" strike="noStrike" baseline="0" dirty="0">
              <a:solidFill>
                <a:srgbClr val="000000"/>
              </a:solidFill>
              <a:latin typeface="Calibri" pitchFamily="34" charset="0"/>
              <a:cs typeface="Calibri" pitchFamily="34" charset="0"/>
            </a:rPr>
            <a:t> 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DAC 2001 Tutorial</a:t>
            </a:r>
          </a:p>
        </p:txBody>
      </p:sp>
      <p:sp>
        <p:nvSpPr>
          <p:cNvPr id="2529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7195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defTabSz="965200">
              <a:defRPr sz="1200" smtClean="0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©R.A. Rutenbar, 2001</a:t>
            </a:r>
          </a:p>
        </p:txBody>
      </p:sp>
      <p:sp>
        <p:nvSpPr>
          <p:cNvPr id="2529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7195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83587096-7852-44F5-9A71-D621B1FF24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96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8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08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40F64717-A5A5-4C4E-9291-2F18B7410B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629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spend any time here</a:t>
            </a:r>
          </a:p>
          <a:p>
            <a:r>
              <a:rPr lang="en-US" dirty="0" smtClean="0"/>
              <a:t>This I just to show the algorithm as it is in the literature</a:t>
            </a:r>
          </a:p>
          <a:p>
            <a:endParaRPr lang="en-US" dirty="0" smtClean="0"/>
          </a:p>
          <a:p>
            <a:r>
              <a:rPr lang="en-US" dirty="0" smtClean="0"/>
              <a:t>10s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04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images of handwritten</a:t>
            </a:r>
            <a:r>
              <a:rPr lang="en-US" baseline="0" dirty="0" smtClean="0"/>
              <a:t> </a:t>
            </a:r>
            <a:r>
              <a:rPr lang="en-US" dirty="0" smtClean="0"/>
              <a:t>number</a:t>
            </a:r>
            <a:r>
              <a:rPr lang="en-US" baseline="0" dirty="0" smtClean="0"/>
              <a:t> (0 -9)</a:t>
            </a:r>
          </a:p>
          <a:p>
            <a:r>
              <a:rPr lang="en-US" baseline="0" dirty="0" smtClean="0"/>
              <a:t>They are very high dimensional vectors (784) and we don’t know any thing about the structure.</a:t>
            </a:r>
          </a:p>
          <a:p>
            <a:r>
              <a:rPr lang="en-US" baseline="0" dirty="0" smtClean="0"/>
              <a:t>The Algorithm gives us a low dimensional picture of the groups in that data set.</a:t>
            </a:r>
          </a:p>
          <a:p>
            <a:r>
              <a:rPr lang="en-US" baseline="0" dirty="0" smtClean="0"/>
              <a:t>Used for exploration in machine learning.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30s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37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algorithm.</a:t>
            </a:r>
          </a:p>
          <a:p>
            <a:r>
              <a:rPr lang="en-US" dirty="0" smtClean="0"/>
              <a:t>Roughly describe parts.</a:t>
            </a:r>
          </a:p>
          <a:p>
            <a:r>
              <a:rPr lang="en-US" dirty="0" smtClean="0"/>
              <a:t>We use float.</a:t>
            </a:r>
          </a:p>
          <a:p>
            <a:r>
              <a:rPr lang="en-US" dirty="0" smtClean="0"/>
              <a:t>1</a:t>
            </a:r>
            <a:r>
              <a:rPr lang="en-US" baseline="0" dirty="0" smtClean="0"/>
              <a:t> min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7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use float.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45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</a:t>
            </a:r>
            <a:r>
              <a:rPr lang="en-US" baseline="0" smtClean="0"/>
              <a:t>use float.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75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</a:t>
            </a:r>
            <a:r>
              <a:rPr lang="en-US" baseline="0" smtClean="0"/>
              <a:t>use float.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30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Again</a:t>
            </a:r>
            <a:r>
              <a:rPr lang="en-US" baseline="0" dirty="0" smtClean="0"/>
              <a:t> we use float.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48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7620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052" y="381000"/>
            <a:ext cx="8405982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773" y="1362075"/>
            <a:ext cx="7896225" cy="4972050"/>
          </a:xfrm>
        </p:spPr>
        <p:txBody>
          <a:bodyPr/>
          <a:lstStyle>
            <a:lvl1pPr>
              <a:spcBef>
                <a:spcPts val="1200"/>
              </a:spcBef>
              <a:defRPr>
                <a:latin typeface="Calibri" pitchFamily="34" charset="0"/>
              </a:defRPr>
            </a:lvl1pPr>
            <a:lvl2pPr>
              <a:spcAft>
                <a:spcPts val="600"/>
              </a:spcAft>
              <a:buClrTx/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381000"/>
            <a:ext cx="8329038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882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158" y="371182"/>
            <a:ext cx="838891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362075"/>
            <a:ext cx="7896225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iming>
    <p:tnLst>
      <p:par>
        <p:cTn id="1" dur="indefinite" restart="never" nodeType="tmRoot"/>
      </p:par>
    </p:tnLst>
  </p:timing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>
            <a:lumMod val="75000"/>
            <a:lumOff val="25000"/>
          </a:schemeClr>
        </a:buClr>
        <a:buSzPct val="60000"/>
        <a:buFont typeface="Wingdings 2" pitchFamily="18" charset="2"/>
        <a:buChar char="¢"/>
        <a:defRPr sz="2000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Tx/>
        <a:buSzPct val="110000"/>
        <a:buFont typeface="Wingdings" pitchFamily="2" charset="2"/>
        <a:buChar char="§"/>
        <a:defRPr sz="1800">
          <a:solidFill>
            <a:schemeClr val="tx1"/>
          </a:solidFill>
          <a:latin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1800" i="1">
          <a:solidFill>
            <a:schemeClr val="tx1"/>
          </a:solidFill>
          <a:latin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eople.inf.ethz.ch/markusp/teaching/guides/guide-presentations.pdf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2406788"/>
          </a:xfrm>
        </p:spPr>
        <p:txBody>
          <a:bodyPr/>
          <a:lstStyle/>
          <a:p>
            <a:pPr marL="0" indent="0"/>
            <a:r>
              <a:rPr lang="en-US" dirty="0" smtClean="0"/>
              <a:t>Fast N</a:t>
            </a:r>
            <a:r>
              <a:rPr lang="en-US" baseline="30000" dirty="0" smtClean="0"/>
              <a:t>2</a:t>
            </a:r>
            <a:r>
              <a:rPr lang="en-US" dirty="0" smtClean="0"/>
              <a:t> t-distributed Stochastic Neighbor Embedding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b="0" dirty="0" smtClean="0"/>
              <a:t>Andreas </a:t>
            </a:r>
            <a:r>
              <a:rPr lang="en-US" sz="2000" b="0" dirty="0" err="1" smtClean="0"/>
              <a:t>Blöchinger</a:t>
            </a:r>
            <a:r>
              <a:rPr lang="en-US" sz="2000" b="0" dirty="0" smtClean="0"/>
              <a:t/>
            </a:r>
            <a:br>
              <a:rPr lang="en-US" sz="2000" b="0" dirty="0" smtClean="0"/>
            </a:br>
            <a:r>
              <a:rPr lang="en-US" sz="2000" b="0" dirty="0" smtClean="0"/>
              <a:t>Marc Fischer</a:t>
            </a:r>
            <a:br>
              <a:rPr lang="en-US" sz="2000" b="0" dirty="0" smtClean="0"/>
            </a:br>
            <a:r>
              <a:rPr lang="en-US" sz="2000" b="0" dirty="0" smtClean="0"/>
              <a:t>Alberto Montes</a:t>
            </a:r>
            <a:br>
              <a:rPr lang="en-US" sz="2000" b="0" dirty="0" smtClean="0"/>
            </a:br>
            <a:r>
              <a:rPr lang="en-US" sz="2000" b="0" dirty="0" smtClean="0"/>
              <a:t>Marko </a:t>
            </a:r>
            <a:r>
              <a:rPr lang="en-US" sz="2000" b="0" dirty="0" err="1" smtClean="0"/>
              <a:t>Taubner</a:t>
            </a:r>
            <a:endParaRPr lang="en-US" sz="2000" b="0" dirty="0"/>
          </a:p>
        </p:txBody>
      </p:sp>
      <p:pic>
        <p:nvPicPr>
          <p:cNvPr id="4098" name="Picture 2" descr="T:\work\ETH corporate design\eth_logo_black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65" y="5537277"/>
            <a:ext cx="2209800" cy="55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>
            <p:custDataLst>
              <p:tags r:id="rId1"/>
            </p:custDataLst>
          </p:nvPr>
        </p:nvSpPr>
        <p:spPr bwMode="auto">
          <a:xfrm>
            <a:off x="0" y="7112000"/>
            <a:ext cx="7051739" cy="707886"/>
          </a:xfrm>
          <a:prstGeom prst="rect">
            <a:avLst/>
          </a:prstGeom>
          <a:noFill/>
          <a:ln w="6350">
            <a:noFill/>
          </a:ln>
          <a:effectLst/>
        </p:spPr>
        <p:txBody>
          <a:bodyPr vert="horz" wrap="none" rtlCol="0">
            <a:spAutoFit/>
          </a:bodyPr>
          <a:lstStyle/>
          <a:p>
            <a:r>
              <a:rPr lang="en-US" sz="2000" smtClean="0">
                <a:latin typeface="+mn-lt"/>
              </a:rPr>
              <a:t>TexPoint fonts used in EMF. </a:t>
            </a:r>
          </a:p>
          <a:p>
            <a:r>
              <a:rPr lang="en-US" sz="2000" smtClean="0">
                <a:latin typeface="+mn-lt"/>
              </a:rPr>
              <a:t>Read the TexPoint manual before you delete this box.: </a:t>
            </a:r>
            <a:r>
              <a:rPr lang="en-US" sz="2000" smtClean="0">
                <a:latin typeface="CMBX12"/>
              </a:rPr>
              <a:t>A</a:t>
            </a:r>
            <a:r>
              <a:rPr lang="en-US" sz="2000" smtClean="0">
                <a:latin typeface="CMMI8"/>
              </a:rPr>
              <a:t>A</a:t>
            </a:r>
            <a:r>
              <a:rPr lang="en-US" sz="2000" smtClean="0">
                <a:latin typeface="LCMSS8"/>
              </a:rPr>
              <a:t>A</a:t>
            </a:r>
            <a:r>
              <a:rPr lang="en-US" sz="2000" smtClean="0">
                <a:latin typeface="CMSY8"/>
              </a:rPr>
              <a:t>A</a:t>
            </a:r>
            <a:r>
              <a:rPr lang="en-US" sz="2000" smtClean="0">
                <a:latin typeface="CMEX10"/>
              </a:rPr>
              <a:t>A</a:t>
            </a:r>
            <a:endParaRPr lang="en-US" sz="20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067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have </a:t>
            </a:r>
            <a:r>
              <a:rPr lang="en-US" i="1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exactly</a:t>
            </a:r>
            <a:r>
              <a:rPr lang="en-US" dirty="0" smtClean="0"/>
              <a:t> 10 minutes! (typically this means 7–8 slides)</a:t>
            </a:r>
          </a:p>
          <a:p>
            <a:r>
              <a:rPr lang="en-US" dirty="0" smtClean="0"/>
              <a:t>Get </a:t>
            </a:r>
            <a:r>
              <a:rPr lang="en-US" dirty="0" err="1" smtClean="0"/>
              <a:t>ppt</a:t>
            </a:r>
            <a:r>
              <a:rPr lang="en-US" dirty="0" smtClean="0"/>
              <a:t> 2007 or later – it is worth it</a:t>
            </a:r>
          </a:p>
          <a:p>
            <a:r>
              <a:rPr lang="en-US" dirty="0" smtClean="0"/>
              <a:t>Use proper visuals as much as possible, avoid text-only slides</a:t>
            </a:r>
          </a:p>
          <a:p>
            <a:r>
              <a:rPr lang="en-US" dirty="0" smtClean="0"/>
              <a:t>Don’t put an overview or organization slide – the talk is too short</a:t>
            </a:r>
          </a:p>
          <a:p>
            <a:r>
              <a:rPr lang="en-US" dirty="0" smtClean="0"/>
              <a:t>For the very motivated, check out this </a:t>
            </a:r>
            <a:r>
              <a:rPr lang="en-US" dirty="0"/>
              <a:t>small guide</a:t>
            </a:r>
            <a:br>
              <a:rPr lang="en-US" dirty="0"/>
            </a:br>
            <a:r>
              <a:rPr lang="en-US" sz="1800" dirty="0">
                <a:hlinkClick r:id="rId2"/>
              </a:rPr>
              <a:t>http://</a:t>
            </a:r>
            <a:r>
              <a:rPr lang="en-US" sz="1800" dirty="0" smtClean="0">
                <a:hlinkClick r:id="rId2"/>
              </a:rPr>
              <a:t>people.inf.ethz.ch/markusp/teaching/guides/guide-presentations.pdf</a:t>
            </a:r>
            <a:r>
              <a:rPr lang="en-US" sz="1800" dirty="0" smtClean="0"/>
              <a:t>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6741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Organization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 that you consider (maybe 2 slides)</a:t>
            </a:r>
          </a:p>
          <a:p>
            <a:pPr lvl="1"/>
            <a:r>
              <a:rPr lang="en-US" dirty="0" smtClean="0"/>
              <a:t>State problem that it solves (input:…, output: …)</a:t>
            </a:r>
          </a:p>
          <a:p>
            <a:pPr lvl="1"/>
            <a:r>
              <a:rPr lang="en-US" dirty="0" smtClean="0"/>
              <a:t>If possible visualize how it works or show high-level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lvl="1"/>
            <a:r>
              <a:rPr lang="en-US" dirty="0" smtClean="0"/>
              <a:t>State asymptotic runtime</a:t>
            </a:r>
          </a:p>
          <a:p>
            <a:r>
              <a:rPr lang="en-US" dirty="0" smtClean="0"/>
              <a:t>Cost analysis (cost measure, exact count)</a:t>
            </a:r>
          </a:p>
          <a:p>
            <a:r>
              <a:rPr lang="en-US" dirty="0" smtClean="0"/>
              <a:t>Baseline implementation (briefly explain), maybe show already performance plot and extract percentage of peak</a:t>
            </a:r>
          </a:p>
          <a:p>
            <a:r>
              <a:rPr lang="en-US" dirty="0" smtClean="0"/>
              <a:t>Optimizations you performed</a:t>
            </a:r>
          </a:p>
          <a:p>
            <a:pPr lvl="1"/>
            <a:r>
              <a:rPr lang="en-US" dirty="0" smtClean="0"/>
              <a:t>Briefly discuss major optimizations/code versions</a:t>
            </a:r>
          </a:p>
          <a:p>
            <a:pPr lvl="1"/>
            <a:r>
              <a:rPr lang="en-US" dirty="0" smtClean="0"/>
              <a:t>Maybe explain the most interesting in a bit greater detail</a:t>
            </a:r>
          </a:p>
          <a:p>
            <a:pPr lvl="1"/>
            <a:r>
              <a:rPr lang="en-US" dirty="0" smtClean="0"/>
              <a:t>Any analysis (e.g., </a:t>
            </a:r>
            <a:r>
              <a:rPr lang="en-US" dirty="0" err="1" smtClean="0"/>
              <a:t>profifling</a:t>
            </a:r>
            <a:r>
              <a:rPr lang="en-US" dirty="0" smtClean="0"/>
              <a:t>) you performed is interesting – show the result</a:t>
            </a:r>
          </a:p>
          <a:p>
            <a:pPr lvl="1"/>
            <a:r>
              <a:rPr lang="en-US" dirty="0" smtClean="0"/>
              <a:t>If too much, explain only some things and just state the 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34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Organization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Experimental results</a:t>
            </a:r>
          </a:p>
          <a:p>
            <a:pPr lvl="1"/>
            <a:r>
              <a:rPr lang="en-US" dirty="0" smtClean="0"/>
              <a:t>Very brief: Experimental setup (platform, compiler)</a:t>
            </a:r>
          </a:p>
          <a:p>
            <a:pPr lvl="1"/>
            <a:r>
              <a:rPr lang="en-US" dirty="0" smtClean="0"/>
              <a:t>Performance plot over a range of sizes with different code versions</a:t>
            </a:r>
          </a:p>
          <a:p>
            <a:pPr lvl="1"/>
            <a:r>
              <a:rPr lang="en-US" dirty="0" smtClean="0"/>
              <a:t>Extract overall speedup</a:t>
            </a:r>
          </a:p>
          <a:p>
            <a:endParaRPr lang="en-US" dirty="0"/>
          </a:p>
          <a:p>
            <a:r>
              <a:rPr lang="en-US" dirty="0" smtClean="0"/>
              <a:t>Every project is different – so adapt as needed</a:t>
            </a:r>
          </a:p>
          <a:p>
            <a:r>
              <a:rPr lang="en-US" dirty="0" smtClean="0"/>
              <a:t>Focus on the most interesting things, don’t explain everything that will be in the final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75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to Make Nice Plots</a:t>
            </a:r>
            <a:endParaRPr lang="en-US" dirty="0"/>
          </a:p>
        </p:txBody>
      </p:sp>
      <p:graphicFrame>
        <p:nvGraphicFramePr>
          <p:cNvPr id="4" name="Object 2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629775729"/>
              </p:ext>
            </p:extLst>
          </p:nvPr>
        </p:nvGraphicFramePr>
        <p:xfrm>
          <a:off x="1156675" y="2071673"/>
          <a:ext cx="7263631" cy="4137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1066800" y="1503735"/>
            <a:ext cx="5623284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7C80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1800" dirty="0">
                <a:latin typeface="Gill Sans MT" pitchFamily="34" charset="0"/>
              </a:rPr>
              <a:t>DFT 2</a:t>
            </a:r>
            <a:r>
              <a:rPr lang="en-US" sz="1800" baseline="50000" dirty="0">
                <a:latin typeface="Gill Sans MT" pitchFamily="34" charset="0"/>
              </a:rPr>
              <a:t>n</a:t>
            </a:r>
            <a:r>
              <a:rPr lang="en-US" sz="1800" dirty="0">
                <a:latin typeface="Gill Sans MT" pitchFamily="34" charset="0"/>
              </a:rPr>
              <a:t> </a:t>
            </a:r>
            <a:r>
              <a:rPr lang="en-US" sz="1800" dirty="0" smtClean="0">
                <a:latin typeface="Gill Sans MT" pitchFamily="34" charset="0"/>
              </a:rPr>
              <a:t>(single precision</a:t>
            </a:r>
            <a:r>
              <a:rPr lang="en-US" sz="1800" i="1" dirty="0" smtClean="0">
                <a:latin typeface="Gill Sans MT" pitchFamily="34" charset="0"/>
              </a:rPr>
              <a:t>)</a:t>
            </a:r>
            <a:r>
              <a:rPr lang="en-US" sz="1800" dirty="0" smtClean="0">
                <a:latin typeface="Gill Sans MT" pitchFamily="34" charset="0"/>
              </a:rPr>
              <a:t> on Pentium </a:t>
            </a:r>
            <a:r>
              <a:rPr lang="en-US" sz="1800" dirty="0">
                <a:latin typeface="Gill Sans MT" pitchFamily="34" charset="0"/>
              </a:rPr>
              <a:t>4, 2.53 </a:t>
            </a:r>
            <a:r>
              <a:rPr lang="en-US" sz="1800" dirty="0" smtClean="0">
                <a:latin typeface="Gill Sans MT" pitchFamily="34" charset="0"/>
              </a:rPr>
              <a:t>GHz</a:t>
            </a:r>
          </a:p>
          <a:p>
            <a:r>
              <a:rPr lang="en-US" sz="1600" b="0" dirty="0" smtClean="0">
                <a:latin typeface="Gill Sans MT" pitchFamily="34" charset="0"/>
              </a:rPr>
              <a:t>[</a:t>
            </a:r>
            <a:r>
              <a:rPr lang="en-US" sz="1600" b="0" dirty="0" err="1" smtClean="0">
                <a:latin typeface="Gill Sans MT" pitchFamily="34" charset="0"/>
              </a:rPr>
              <a:t>Gflop</a:t>
            </a:r>
            <a:r>
              <a:rPr lang="en-US" sz="1600" b="0" dirty="0" smtClean="0">
                <a:latin typeface="Gill Sans MT" pitchFamily="34" charset="0"/>
              </a:rPr>
              <a:t>/s]</a:t>
            </a:r>
            <a:endParaRPr lang="en-US" sz="1600" b="0" dirty="0">
              <a:latin typeface="Gill Sans MT" pitchFamily="34" charset="0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4215518" y="6019800"/>
            <a:ext cx="31290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7C80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0" dirty="0">
                <a:latin typeface="Gill Sans MT" pitchFamily="34" charset="0"/>
              </a:rPr>
              <a:t>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02600" y="2290192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  <a:latin typeface="Gill Sans MT" pitchFamily="34" charset="0"/>
              </a:rPr>
              <a:t>Spiral SSE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2544" y="3371842"/>
            <a:ext cx="1003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2">
                    <a:lumMod val="90000"/>
                    <a:lumOff val="10000"/>
                  </a:schemeClr>
                </a:solidFill>
                <a:latin typeface="Gill Sans MT" pitchFamily="34" charset="0"/>
              </a:rPr>
              <a:t>Intel MKL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22513" y="4919010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Spiral 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94635" y="3973296"/>
            <a:ext cx="17723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Spiral C </a:t>
            </a:r>
            <a:r>
              <a:rPr lang="en-US" sz="1600" b="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itchFamily="34" charset="0"/>
              </a:rPr>
              <a:t>vectorized</a:t>
            </a:r>
            <a:endParaRPr lang="en-US" sz="1600" b="0" dirty="0" smtClean="0">
              <a:solidFill>
                <a:schemeClr val="tx1">
                  <a:lumMod val="65000"/>
                  <a:lumOff val="35000"/>
                </a:schemeClr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54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5701"/>
          <a:stretch/>
        </p:blipFill>
        <p:spPr>
          <a:xfrm>
            <a:off x="336741" y="1524000"/>
            <a:ext cx="8470519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09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on MNIST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367" y="1278946"/>
            <a:ext cx="6327266" cy="557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7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as we implemented it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989" y="1143000"/>
            <a:ext cx="7899611" cy="5043055"/>
          </a:xfrm>
          <a:prstGeom prst="rect">
            <a:avLst/>
          </a:prstGeom>
        </p:spPr>
      </p:pic>
      <p:sp>
        <p:nvSpPr>
          <p:cNvPr id="7" name="Left Brace 6"/>
          <p:cNvSpPr/>
          <p:nvPr/>
        </p:nvSpPr>
        <p:spPr bwMode="auto">
          <a:xfrm>
            <a:off x="902074" y="2209800"/>
            <a:ext cx="299508" cy="1981200"/>
          </a:xfrm>
          <a:prstGeom prst="leftBrace">
            <a:avLst>
              <a:gd name="adj1" fmla="val 39429"/>
              <a:gd name="adj2" fmla="val 50000"/>
            </a:avLst>
          </a:prstGeom>
          <a:noFill/>
          <a:ln w="38100">
            <a:solidFill>
              <a:srgbClr val="FFC000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 bwMode="auto">
          <a:xfrm>
            <a:off x="907366" y="1600200"/>
            <a:ext cx="299508" cy="609600"/>
          </a:xfrm>
          <a:prstGeom prst="leftBrace">
            <a:avLst>
              <a:gd name="adj1" fmla="val 31601"/>
              <a:gd name="adj2" fmla="val 50000"/>
            </a:avLst>
          </a:prstGeom>
          <a:noFill/>
          <a:ln w="38100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 bwMode="auto">
          <a:xfrm>
            <a:off x="902074" y="4419600"/>
            <a:ext cx="299508" cy="1766455"/>
          </a:xfrm>
          <a:prstGeom prst="leftBrace">
            <a:avLst>
              <a:gd name="adj1" fmla="val 39428"/>
              <a:gd name="adj2" fmla="val 50479"/>
            </a:avLst>
          </a:prstGeom>
          <a:noFill/>
          <a:ln w="38100">
            <a:solidFill>
              <a:srgbClr val="C00000"/>
            </a:solidFill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 bwMode="auto">
          <a:xfrm>
            <a:off x="96430" y="1695390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+mn-lt"/>
              </a:rPr>
              <a:t>Part 1</a:t>
            </a:r>
            <a:endParaRPr lang="en-US" sz="20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10" name="TextBox 9"/>
          <p:cNvSpPr txBox="1"/>
          <p:nvPr/>
        </p:nvSpPr>
        <p:spPr bwMode="auto">
          <a:xfrm>
            <a:off x="96430" y="3000345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C000"/>
                </a:solidFill>
                <a:latin typeface="+mn-lt"/>
              </a:rPr>
              <a:t>Part 2</a:t>
            </a:r>
            <a:endParaRPr lang="en-US" sz="2000" dirty="0" smtClean="0">
              <a:solidFill>
                <a:srgbClr val="FFC000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92301" y="5102772"/>
            <a:ext cx="809773" cy="400110"/>
          </a:xfrm>
          <a:prstGeom prst="rect">
            <a:avLst/>
          </a:prstGeom>
          <a:noFill/>
          <a:ln w="6350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+mn-lt"/>
              </a:rPr>
              <a:t>Part 3</a:t>
            </a:r>
            <a:endParaRPr lang="en-US" sz="2000" dirty="0" smtClean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65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Data preprocessing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285539"/>
            <a:ext cx="5314950" cy="685800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52" y="1285539"/>
            <a:ext cx="3091032" cy="69566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23900" y="2282047"/>
            <a:ext cx="7696200" cy="3970318"/>
          </a:xfrm>
          <a:prstGeom prst="rect">
            <a:avLst/>
          </a:prstGeom>
          <a:solidFill>
            <a:schemeClr val="accent4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r>
              <a:rPr lang="en-US" sz="1800" dirty="0" smtClean="0">
                <a:latin typeface="Consolas" pitchFamily="49" charset="0"/>
                <a:cs typeface="Consolas" pitchFamily="49" charset="0"/>
              </a:rPr>
              <a:t>Insert Part 1 </a:t>
            </a:r>
            <a:r>
              <a:rPr lang="en-US" sz="1800" dirty="0" err="1" smtClean="0">
                <a:latin typeface="Consolas" pitchFamily="49" charset="0"/>
                <a:cs typeface="Consolas" pitchFamily="49" charset="0"/>
              </a:rPr>
              <a:t>Perormance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 Plot</a:t>
            </a:r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49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2: High dimensional affinities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285539"/>
            <a:ext cx="5314950" cy="685800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52" y="1285539"/>
            <a:ext cx="3091032" cy="69566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23900" y="2282047"/>
            <a:ext cx="7696200" cy="3970318"/>
          </a:xfrm>
          <a:prstGeom prst="rect">
            <a:avLst/>
          </a:prstGeom>
          <a:solidFill>
            <a:schemeClr val="accent4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r>
              <a:rPr lang="en-US" sz="1800" dirty="0" smtClean="0">
                <a:latin typeface="Consolas" pitchFamily="49" charset="0"/>
                <a:cs typeface="Consolas" pitchFamily="49" charset="0"/>
              </a:rPr>
              <a:t>Insert Part 1 </a:t>
            </a:r>
            <a:r>
              <a:rPr lang="en-US" sz="1800" dirty="0" err="1" smtClean="0">
                <a:latin typeface="Consolas" pitchFamily="49" charset="0"/>
                <a:cs typeface="Consolas" pitchFamily="49" charset="0"/>
              </a:rPr>
              <a:t>Perormance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 Plot</a:t>
            </a:r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99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3: Main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95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23900" y="2282047"/>
            <a:ext cx="7696200" cy="3970318"/>
          </a:xfrm>
          <a:prstGeom prst="rect">
            <a:avLst/>
          </a:prstGeom>
          <a:solidFill>
            <a:schemeClr val="accent4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pAutoFit/>
          </a:bodyPr>
          <a:lstStyle/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r>
              <a:rPr lang="en-US" sz="1800" dirty="0" smtClean="0">
                <a:latin typeface="Consolas" pitchFamily="49" charset="0"/>
                <a:cs typeface="Consolas" pitchFamily="49" charset="0"/>
              </a:rPr>
              <a:t>Insert overall performance plot</a:t>
            </a:r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  <a:p>
            <a:pPr algn="ctr"/>
            <a:endParaRPr lang="en-US" sz="18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457200"/>
            <a:ext cx="2760148" cy="762000"/>
          </a:xfrm>
        </p:spPr>
        <p:txBody>
          <a:bodyPr/>
          <a:lstStyle/>
          <a:p>
            <a:r>
              <a:rPr lang="en-US" dirty="0" smtClean="0"/>
              <a:t>After this slide are the original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052" y="2971800"/>
            <a:ext cx="7896225" cy="1533525"/>
          </a:xfrm>
        </p:spPr>
        <p:txBody>
          <a:bodyPr/>
          <a:lstStyle/>
          <a:p>
            <a:r>
              <a:rPr lang="en-US" smtClean="0"/>
              <a:t>Nothing to see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True"/>
  <p:tag name="USEBOLDAMS" val="False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0.8"/>
  <p:tag name="DEFAULTFONTSIZE" val="10"/>
  <p:tag name="DEFAULTWIDTH" val="418"/>
  <p:tag name="DEFAULTHEIGHT" val="316"/>
  <p:tag name="FIRSTMARKUSP@OKII9FVF81V9GRWB" val="4070"/>
  <p:tag name="DEFAULTDISPLAYSOURCE" val="\documentclass{slides}\pagestyle{empty}&#10;\begin{document}&#10;&#10;\end{document}&#10;"/>
  <p:tag name="EMBEDFONTS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DDENFONTSHAPE" val="true"/>
</p:tagLst>
</file>

<file path=ppt/theme/theme1.xml><?xml version="1.0" encoding="utf-8"?>
<a:theme xmlns:a="http://schemas.openxmlformats.org/drawingml/2006/main" name="ETH Course">
  <a:themeElements>
    <a:clrScheme name="ETH">
      <a:dk1>
        <a:srgbClr val="000000"/>
      </a:dk1>
      <a:lt1>
        <a:srgbClr val="FFFFFF"/>
      </a:lt1>
      <a:dk2>
        <a:srgbClr val="002B5F"/>
      </a:dk2>
      <a:lt2>
        <a:srgbClr val="808080"/>
      </a:lt2>
      <a:accent1>
        <a:srgbClr val="4F0E2B"/>
      </a:accent1>
      <a:accent2>
        <a:srgbClr val="005C3C"/>
      </a:accent2>
      <a:accent3>
        <a:srgbClr val="A03232"/>
      </a:accent3>
      <a:accent4>
        <a:srgbClr val="F7F0BC"/>
      </a:accent4>
      <a:accent5>
        <a:srgbClr val="C8DEC8"/>
      </a:accent5>
      <a:accent6>
        <a:srgbClr val="D6D6F5"/>
      </a:accent6>
      <a:hlink>
        <a:srgbClr val="A71D5B"/>
      </a:hlink>
      <a:folHlink>
        <a:srgbClr val="A71D5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 w="6350">
          <a:solidFill>
            <a:schemeClr val="tx1">
              <a:lumMod val="50000"/>
              <a:lumOff val="50000"/>
            </a:schemeClr>
          </a:solidFill>
        </a:ln>
      </a:spPr>
      <a:bodyPr>
        <a:spAutoFit/>
      </a:bodyPr>
      <a:lstStyle>
        <a:defPPr>
          <a:defRPr sz="1800" dirty="0">
            <a:latin typeface="Consolas" pitchFamily="49" charset="0"/>
            <a:cs typeface="Consolas" pitchFamily="49" charset="0"/>
          </a:defRPr>
        </a:defPPr>
      </a:lstStyle>
    </a:spDef>
    <a:lnDef>
      <a:spPr bwMode="auto">
        <a:noFill/>
        <a:ln w="12700">
          <a:solidFill>
            <a:srgbClr val="000000"/>
          </a:solidFill>
          <a:miter lim="800000"/>
          <a:headEnd type="none" w="med" len="med"/>
          <a:tailEnd type="none" w="med" len="med"/>
        </a:ln>
        <a:effectLst/>
      </a:spPr>
      <a:bodyPr/>
      <a:lstStyle/>
    </a:lnDef>
    <a:txDef>
      <a:spPr bwMode="auto">
        <a:noFill/>
        <a:ln w="6350">
          <a:noFill/>
        </a:ln>
        <a:effectLst/>
      </a:spPr>
      <a:bodyPr wrap="none" rtlCol="0">
        <a:spAutoFit/>
      </a:bodyPr>
      <a:lstStyle>
        <a:defPPr>
          <a:defRPr sz="2000" dirty="0" smtClean="0">
            <a:latin typeface="+mn-lt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Presentation Guide">
    <a:dk1>
      <a:srgbClr val="000000"/>
    </a:dk1>
    <a:lt1>
      <a:srgbClr val="FFFFFF"/>
    </a:lt1>
    <a:dk2>
      <a:srgbClr val="002B5F"/>
    </a:dk2>
    <a:lt2>
      <a:srgbClr val="808080"/>
    </a:lt2>
    <a:accent1>
      <a:srgbClr val="A03232"/>
    </a:accent1>
    <a:accent2>
      <a:srgbClr val="005C3C"/>
    </a:accent2>
    <a:accent3>
      <a:srgbClr val="4F0E2B"/>
    </a:accent3>
    <a:accent4>
      <a:srgbClr val="F7F0BC"/>
    </a:accent4>
    <a:accent5>
      <a:srgbClr val="C8DEC8"/>
    </a:accent5>
    <a:accent6>
      <a:srgbClr val="D6D6F5"/>
    </a:accent6>
    <a:hlink>
      <a:srgbClr val="C00000"/>
    </a:hlink>
    <a:folHlink>
      <a:srgbClr val="C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ETH Course</Template>
  <TotalTime>37</TotalTime>
  <Words>446</Words>
  <Application>Microsoft Macintosh PowerPoint</Application>
  <PresentationFormat>On-screen Show (4:3)</PresentationFormat>
  <Paragraphs>111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7" baseType="lpstr">
      <vt:lpstr>Arial Narrow</vt:lpstr>
      <vt:lpstr>Calibri</vt:lpstr>
      <vt:lpstr>CMBX12</vt:lpstr>
      <vt:lpstr>CMEX10</vt:lpstr>
      <vt:lpstr>CMMI8</vt:lpstr>
      <vt:lpstr>CMSY8</vt:lpstr>
      <vt:lpstr>Consolas</vt:lpstr>
      <vt:lpstr>Gill Sans MT</vt:lpstr>
      <vt:lpstr>LCMSS8</vt:lpstr>
      <vt:lpstr>Times New Roman</vt:lpstr>
      <vt:lpstr>Wingdings</vt:lpstr>
      <vt:lpstr>Wingdings 2</vt:lpstr>
      <vt:lpstr>Arial</vt:lpstr>
      <vt:lpstr>ETH Course</vt:lpstr>
      <vt:lpstr>Fast N2 t-distributed Stochastic Neighbor Embedding Andreas Blöchinger Marc Fischer Alberto Montes Marko Taubner</vt:lpstr>
      <vt:lpstr>Algorithm</vt:lpstr>
      <vt:lpstr>Algorithm on MNIST</vt:lpstr>
      <vt:lpstr>Algorithm as we implemented it</vt:lpstr>
      <vt:lpstr>Part 1: Data preprocessing</vt:lpstr>
      <vt:lpstr>Part 2: High dimensional affinities</vt:lpstr>
      <vt:lpstr>Part 3: Main loop</vt:lpstr>
      <vt:lpstr>Overall</vt:lpstr>
      <vt:lpstr>After this slide are the original templates</vt:lpstr>
      <vt:lpstr>General Remarks</vt:lpstr>
      <vt:lpstr>Typical Organization I</vt:lpstr>
      <vt:lpstr>Typical Organization II</vt:lpstr>
      <vt:lpstr>Try to Make Nice Plots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Write Fast Numerical Code</dc:title>
  <dc:creator>Markus Pueschel</dc:creator>
  <dc:description>Redesign of slides created by Randal E. Bryant and David R. O'Hallaron</dc:description>
  <cp:lastModifiedBy>bzoj7zf0V1@student.ethz.ch</cp:lastModifiedBy>
  <cp:revision>1120</cp:revision>
  <cp:lastPrinted>1999-09-20T15:19:18Z</cp:lastPrinted>
  <dcterms:created xsi:type="dcterms:W3CDTF">2009-01-12T00:38:48Z</dcterms:created>
  <dcterms:modified xsi:type="dcterms:W3CDTF">2017-05-26T14:11:20Z</dcterms:modified>
</cp:coreProperties>
</file>